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 1" panose="020B0604020202020204" charset="0"/>
      <p:regular r:id="rId20"/>
    </p:embeddedFont>
    <p:embeddedFont>
      <p:font typeface="Canva Sans 1 Bold" panose="020B0604020202020204" charset="0"/>
      <p:regular r:id="rId21"/>
    </p:embeddedFont>
    <p:embeddedFont>
      <p:font typeface="Canva Sans 2 Bold" panose="020B0604020202020204" charset="0"/>
      <p:regular r:id="rId22"/>
    </p:embeddedFont>
    <p:embeddedFont>
      <p:font typeface="Hammersmith One" panose="02010703030501060504" pitchFamily="2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old" panose="00000800000000000000" pitchFamily="2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5033" autoAdjust="0"/>
  </p:normalViewPr>
  <p:slideViewPr>
    <p:cSldViewPr>
      <p:cViewPr varScale="1">
        <p:scale>
          <a:sx n="52" d="100"/>
          <a:sy n="52" d="100"/>
        </p:scale>
        <p:origin x="60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03C94-DAE8-441A-B8F5-C6A9B02B585C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DC16C-9A79-4354-8FC4-AFB32B1A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DC16C-9A79-4354-8FC4-AFB32B1AA0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7.png"/><Relationship Id="rId5" Type="http://schemas.openxmlformats.org/officeDocument/2006/relationships/image" Target="../media/image1.png"/><Relationship Id="rId10" Type="http://schemas.openxmlformats.org/officeDocument/2006/relationships/image" Target="../media/image5.svg"/><Relationship Id="rId4" Type="http://schemas.openxmlformats.org/officeDocument/2006/relationships/image" Target="../media/image7.sv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11.sv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image" Target="../media/image11.sv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8.png"/><Relationship Id="rId5" Type="http://schemas.openxmlformats.org/officeDocument/2006/relationships/image" Target="../media/image11.svg"/><Relationship Id="rId10" Type="http://schemas.openxmlformats.org/officeDocument/2006/relationships/image" Target="../media/image5.sv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5.svg"/><Relationship Id="rId5" Type="http://schemas.openxmlformats.org/officeDocument/2006/relationships/image" Target="../media/image7.svg"/><Relationship Id="rId15" Type="http://schemas.openxmlformats.org/officeDocument/2006/relationships/image" Target="../media/image18.jpe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svg"/><Relationship Id="rId12" Type="http://schemas.openxmlformats.org/officeDocument/2006/relationships/image" Target="../media/image5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2.sv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6978" y="2583738"/>
            <a:ext cx="9174964" cy="700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7857" dirty="0">
                <a:solidFill>
                  <a:srgbClr val="000000"/>
                </a:solidFill>
                <a:latin typeface="Hammersmith One"/>
              </a:rPr>
              <a:t>HydroVolt Faucet: Harnessing Sustainable Energy from Water Taps</a:t>
            </a:r>
          </a:p>
          <a:p>
            <a:pPr>
              <a:lnSpc>
                <a:spcPts val="11000"/>
              </a:lnSpc>
              <a:spcBef>
                <a:spcPct val="0"/>
              </a:spcBef>
            </a:pPr>
            <a:endParaRPr lang="en-US" sz="7857" dirty="0">
              <a:solidFill>
                <a:srgbClr val="000000"/>
              </a:solidFill>
              <a:latin typeface="Hammersmith On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801943" y="0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0" y="0"/>
                </a:lnTo>
                <a:lnTo>
                  <a:pt x="13368800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3221" y="494495"/>
            <a:ext cx="12677608" cy="1506560"/>
            <a:chOff x="0" y="0"/>
            <a:chExt cx="16903477" cy="20087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8477" cy="2008747"/>
            </a:xfrm>
            <a:custGeom>
              <a:avLst/>
              <a:gdLst/>
              <a:ahLst/>
              <a:cxnLst/>
              <a:rect l="l" t="t" r="r" b="b"/>
              <a:pathLst>
                <a:path w="2338477" h="2008747">
                  <a:moveTo>
                    <a:pt x="0" y="0"/>
                  </a:moveTo>
                  <a:lnTo>
                    <a:pt x="2338477" y="0"/>
                  </a:lnTo>
                  <a:lnTo>
                    <a:pt x="2338477" y="2008747"/>
                  </a:lnTo>
                  <a:lnTo>
                    <a:pt x="0" y="200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2355945" y="472456"/>
              <a:ext cx="14547532" cy="978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000000"/>
                  </a:solidFill>
                  <a:latin typeface="Canva Sans 1 Bold"/>
                </a:rPr>
                <a:t>Walchand College of Engineering, Sangli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26978" y="8516657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8" y="0"/>
                </a:lnTo>
                <a:lnTo>
                  <a:pt x="1414478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73" r="-817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84258" y="8767127"/>
            <a:ext cx="5094142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1 Bold"/>
              </a:rPr>
              <a:t>Circuit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2465" y="1184805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8"/>
                </a:lnTo>
                <a:lnTo>
                  <a:pt x="0" y="1037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87343" y="7413486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 flipV="1">
            <a:off x="15361877" y="184460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4443665" y="3344868"/>
                </a:moveTo>
                <a:lnTo>
                  <a:pt x="0" y="3344868"/>
                </a:lnTo>
                <a:lnTo>
                  <a:pt x="0" y="0"/>
                </a:lnTo>
                <a:lnTo>
                  <a:pt x="4443665" y="0"/>
                </a:lnTo>
                <a:lnTo>
                  <a:pt x="4443665" y="334486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539" y="2498635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8"/>
                </a:lnTo>
                <a:lnTo>
                  <a:pt x="0" y="3729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83146" y="3409996"/>
            <a:ext cx="12363519" cy="5147177"/>
          </a:xfrm>
          <a:custGeom>
            <a:avLst/>
            <a:gdLst/>
            <a:ahLst/>
            <a:cxnLst/>
            <a:rect l="l" t="t" r="r" b="b"/>
            <a:pathLst>
              <a:path w="12363519" h="5147177">
                <a:moveTo>
                  <a:pt x="0" y="0"/>
                </a:moveTo>
                <a:lnTo>
                  <a:pt x="12363519" y="0"/>
                </a:lnTo>
                <a:lnTo>
                  <a:pt x="12363519" y="5147177"/>
                </a:lnTo>
                <a:lnTo>
                  <a:pt x="0" y="5147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83146" y="1257300"/>
            <a:ext cx="10179823" cy="142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84"/>
              </a:lnSpc>
            </a:pPr>
            <a:r>
              <a:rPr lang="en-US" sz="10893">
                <a:solidFill>
                  <a:srgbClr val="000000"/>
                </a:solidFill>
                <a:latin typeface="Hammersmith One"/>
              </a:rPr>
              <a:t>Benefits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50BEE06E-B7E6-14F2-3B8C-A6135B485C46}"/>
              </a:ext>
            </a:extLst>
          </p:cNvPr>
          <p:cNvGrpSpPr/>
          <p:nvPr/>
        </p:nvGrpSpPr>
        <p:grpSpPr>
          <a:xfrm>
            <a:off x="-1752600" y="4721662"/>
            <a:ext cx="3835511" cy="3835511"/>
            <a:chOff x="0" y="0"/>
            <a:chExt cx="6350000" cy="63500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4EF2C09-7FF5-10E8-4816-F6F6F4B4E16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14545354" y="-2023520"/>
            <a:ext cx="9881325" cy="8030822"/>
          </a:xfrm>
          <a:custGeom>
            <a:avLst/>
            <a:gdLst/>
            <a:ahLst/>
            <a:cxnLst/>
            <a:rect l="l" t="t" r="r" b="b"/>
            <a:pathLst>
              <a:path w="9881325" h="8030822">
                <a:moveTo>
                  <a:pt x="9881325" y="8030822"/>
                </a:moveTo>
                <a:lnTo>
                  <a:pt x="0" y="8030822"/>
                </a:lnTo>
                <a:lnTo>
                  <a:pt x="0" y="0"/>
                </a:lnTo>
                <a:lnTo>
                  <a:pt x="9881325" y="0"/>
                </a:lnTo>
                <a:lnTo>
                  <a:pt x="9881325" y="80308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221833" y="9807699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6" y="0"/>
                </a:lnTo>
                <a:lnTo>
                  <a:pt x="4443666" y="3344867"/>
                </a:lnTo>
                <a:lnTo>
                  <a:pt x="0" y="334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1682" y="691314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5756" y="1991891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16508" y="3281669"/>
            <a:ext cx="12363519" cy="5147177"/>
          </a:xfrm>
          <a:custGeom>
            <a:avLst/>
            <a:gdLst/>
            <a:ahLst/>
            <a:cxnLst/>
            <a:rect l="l" t="t" r="r" b="b"/>
            <a:pathLst>
              <a:path w="12363519" h="5147177">
                <a:moveTo>
                  <a:pt x="0" y="0"/>
                </a:moveTo>
                <a:lnTo>
                  <a:pt x="12363519" y="0"/>
                </a:lnTo>
                <a:lnTo>
                  <a:pt x="12363519" y="5147177"/>
                </a:lnTo>
                <a:lnTo>
                  <a:pt x="0" y="5147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30289" y="5143500"/>
            <a:ext cx="6029011" cy="4114800"/>
          </a:xfrm>
          <a:custGeom>
            <a:avLst/>
            <a:gdLst/>
            <a:ahLst/>
            <a:cxnLst/>
            <a:rect l="l" t="t" r="r" b="b"/>
            <a:pathLst>
              <a:path w="6029011" h="4114800">
                <a:moveTo>
                  <a:pt x="0" y="0"/>
                </a:moveTo>
                <a:lnTo>
                  <a:pt x="6029011" y="0"/>
                </a:lnTo>
                <a:lnTo>
                  <a:pt x="6029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16508" y="627790"/>
            <a:ext cx="12592351" cy="265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83"/>
              </a:lnSpc>
            </a:pPr>
            <a:r>
              <a:rPr lang="en-US" sz="10286">
                <a:solidFill>
                  <a:srgbClr val="000000"/>
                </a:solidFill>
                <a:latin typeface="Hammersmith One"/>
              </a:rPr>
              <a:t>Future Enhancements</a:t>
            </a:r>
          </a:p>
        </p:txBody>
      </p:sp>
      <p:sp>
        <p:nvSpPr>
          <p:cNvPr id="9" name="Freeform 9"/>
          <p:cNvSpPr/>
          <p:nvPr/>
        </p:nvSpPr>
        <p:spPr>
          <a:xfrm>
            <a:off x="11778752" y="1028700"/>
            <a:ext cx="3386214" cy="3386214"/>
          </a:xfrm>
          <a:custGeom>
            <a:avLst/>
            <a:gdLst/>
            <a:ahLst/>
            <a:cxnLst/>
            <a:rect l="l" t="t" r="r" b="b"/>
            <a:pathLst>
              <a:path w="3386214" h="3386214">
                <a:moveTo>
                  <a:pt x="0" y="0"/>
                </a:moveTo>
                <a:lnTo>
                  <a:pt x="3386214" y="0"/>
                </a:lnTo>
                <a:lnTo>
                  <a:pt x="3386214" y="3386214"/>
                </a:lnTo>
                <a:lnTo>
                  <a:pt x="0" y="33862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2405">
            <a:off x="15477613" y="-981120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1682" y="691314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5756" y="1991891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342995" y="2631498"/>
          <a:ext cx="15501078" cy="6381751"/>
        </p:xfrm>
        <a:graphic>
          <a:graphicData uri="http://schemas.openxmlformats.org/drawingml/2006/table">
            <a:tbl>
              <a:tblPr/>
              <a:tblGrid>
                <a:gridCol w="5167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7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8945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1 Bold"/>
                        </a:rPr>
                        <a:t>Actions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1 Bold"/>
                        </a:rPr>
                        <a:t>Date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1 Bold"/>
                        </a:rPr>
                        <a:t>Outcome  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8141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Title Decision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1st</a:t>
                      </a:r>
                      <a:endParaRPr lang="en-US" sz="1100"/>
                    </a:p>
                    <a:p>
                      <a:pPr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week of August</a:t>
                      </a:r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Finalized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1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Data Analysis/Research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2-4 weeks of August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Finalized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814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Synopsis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1st</a:t>
                      </a:r>
                      <a:endParaRPr lang="en-US" sz="1100"/>
                    </a:p>
                    <a:p>
                      <a:pPr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week of September</a:t>
                      </a:r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Finalized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1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Components Requirements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From 1st week of September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Finalized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1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Simulation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7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October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Finalized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1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  Prototype Building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1"/>
                        </a:rPr>
                        <a:t>November-December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Canva Sans 1"/>
                        </a:rPr>
                        <a:t>  Finalized</a:t>
                      </a:r>
                      <a:endParaRPr lang="en-US" sz="1100" dirty="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316508" y="627790"/>
            <a:ext cx="8327305" cy="13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83"/>
              </a:lnSpc>
            </a:pPr>
            <a:r>
              <a:rPr lang="en-US" sz="10286">
                <a:solidFill>
                  <a:srgbClr val="000000"/>
                </a:solidFill>
                <a:latin typeface="Hammersmith One"/>
              </a:rPr>
              <a:t>Timeline</a:t>
            </a:r>
          </a:p>
        </p:txBody>
      </p:sp>
      <p:sp>
        <p:nvSpPr>
          <p:cNvPr id="7" name="Freeform 7"/>
          <p:cNvSpPr/>
          <p:nvPr/>
        </p:nvSpPr>
        <p:spPr>
          <a:xfrm>
            <a:off x="6019800" y="7810500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>
            <a:off x="13987470" y="-714376"/>
            <a:ext cx="9048445" cy="7353918"/>
          </a:xfrm>
          <a:custGeom>
            <a:avLst/>
            <a:gdLst/>
            <a:ahLst/>
            <a:cxnLst/>
            <a:rect l="l" t="t" r="r" b="b"/>
            <a:pathLst>
              <a:path w="9048445" h="7353918">
                <a:moveTo>
                  <a:pt x="0" y="0"/>
                </a:moveTo>
                <a:lnTo>
                  <a:pt x="9048445" y="0"/>
                </a:lnTo>
                <a:lnTo>
                  <a:pt x="9048445" y="7353918"/>
                </a:lnTo>
                <a:lnTo>
                  <a:pt x="0" y="7353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071660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1984" y="2400866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6058" y="3741892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8"/>
                </a:lnTo>
                <a:lnTo>
                  <a:pt x="0" y="372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05940" y="4494419"/>
            <a:ext cx="12363519" cy="4041625"/>
          </a:xfrm>
          <a:custGeom>
            <a:avLst/>
            <a:gdLst/>
            <a:ahLst/>
            <a:cxnLst/>
            <a:rect l="l" t="t" r="r" b="b"/>
            <a:pathLst>
              <a:path w="12363519" h="4041625">
                <a:moveTo>
                  <a:pt x="0" y="0"/>
                </a:moveTo>
                <a:lnTo>
                  <a:pt x="12363519" y="0"/>
                </a:lnTo>
                <a:lnTo>
                  <a:pt x="12363519" y="4041625"/>
                </a:lnTo>
                <a:lnTo>
                  <a:pt x="0" y="4041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27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5291947"/>
            <a:ext cx="8115300" cy="3966353"/>
          </a:xfrm>
          <a:custGeom>
            <a:avLst/>
            <a:gdLst/>
            <a:ahLst/>
            <a:cxnLst/>
            <a:rect l="l" t="t" r="r" b="b"/>
            <a:pathLst>
              <a:path w="8115300" h="3966353">
                <a:moveTo>
                  <a:pt x="0" y="0"/>
                </a:moveTo>
                <a:lnTo>
                  <a:pt x="8115300" y="0"/>
                </a:lnTo>
                <a:lnTo>
                  <a:pt x="8115300" y="3966353"/>
                </a:lnTo>
                <a:lnTo>
                  <a:pt x="0" y="39663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05940" y="2093586"/>
            <a:ext cx="720935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Applications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11021229" y="2903836"/>
            <a:ext cx="3181167" cy="3181167"/>
          </a:xfrm>
          <a:custGeom>
            <a:avLst/>
            <a:gdLst/>
            <a:ahLst/>
            <a:cxnLst/>
            <a:rect l="l" t="t" r="r" b="b"/>
            <a:pathLst>
              <a:path w="3181167" h="3181167">
                <a:moveTo>
                  <a:pt x="0" y="0"/>
                </a:moveTo>
                <a:lnTo>
                  <a:pt x="3181167" y="0"/>
                </a:lnTo>
                <a:lnTo>
                  <a:pt x="3181167" y="3181167"/>
                </a:lnTo>
                <a:lnTo>
                  <a:pt x="0" y="31811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D87046D9-EB7B-7E35-ED1E-700AB3FE22EA}"/>
              </a:ext>
            </a:extLst>
          </p:cNvPr>
          <p:cNvGrpSpPr/>
          <p:nvPr/>
        </p:nvGrpSpPr>
        <p:grpSpPr>
          <a:xfrm>
            <a:off x="-1879533" y="8724900"/>
            <a:ext cx="3835511" cy="3835511"/>
            <a:chOff x="0" y="0"/>
            <a:chExt cx="6350000" cy="63500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7CA11F0-5A39-3E8B-14EF-5AF40CC43DF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72279">
            <a:off x="12360923" y="3506648"/>
            <a:ext cx="11854153" cy="9634193"/>
          </a:xfrm>
          <a:custGeom>
            <a:avLst/>
            <a:gdLst/>
            <a:ahLst/>
            <a:cxnLst/>
            <a:rect l="l" t="t" r="r" b="b"/>
            <a:pathLst>
              <a:path w="11854153" h="9634193">
                <a:moveTo>
                  <a:pt x="0" y="0"/>
                </a:moveTo>
                <a:lnTo>
                  <a:pt x="11854154" y="0"/>
                </a:lnTo>
                <a:lnTo>
                  <a:pt x="11854154" y="9634193"/>
                </a:lnTo>
                <a:lnTo>
                  <a:pt x="0" y="9634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071660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02838" y="2958732"/>
            <a:ext cx="9974315" cy="6299568"/>
          </a:xfrm>
          <a:custGeom>
            <a:avLst/>
            <a:gdLst/>
            <a:ahLst/>
            <a:cxnLst/>
            <a:rect l="l" t="t" r="r" b="b"/>
            <a:pathLst>
              <a:path w="9974315" h="6299568">
                <a:moveTo>
                  <a:pt x="0" y="0"/>
                </a:moveTo>
                <a:lnTo>
                  <a:pt x="9974315" y="0"/>
                </a:lnTo>
                <a:lnTo>
                  <a:pt x="9974315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27068" y="1028700"/>
            <a:ext cx="8081200" cy="1964176"/>
            <a:chOff x="0" y="0"/>
            <a:chExt cx="10774934" cy="2618902"/>
          </a:xfrm>
        </p:grpSpPr>
        <p:sp>
          <p:nvSpPr>
            <p:cNvPr id="6" name="Freeform 6"/>
            <p:cNvSpPr/>
            <p:nvPr/>
          </p:nvSpPr>
          <p:spPr>
            <a:xfrm>
              <a:off x="0" y="238711"/>
              <a:ext cx="1656834" cy="1382703"/>
            </a:xfrm>
            <a:custGeom>
              <a:avLst/>
              <a:gdLst/>
              <a:ahLst/>
              <a:cxnLst/>
              <a:rect l="l" t="t" r="r" b="b"/>
              <a:pathLst>
                <a:path w="1656834" h="1382703">
                  <a:moveTo>
                    <a:pt x="0" y="0"/>
                  </a:moveTo>
                  <a:lnTo>
                    <a:pt x="1656834" y="0"/>
                  </a:lnTo>
                  <a:lnTo>
                    <a:pt x="1656834" y="1382703"/>
                  </a:lnTo>
                  <a:lnTo>
                    <a:pt x="0" y="138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2121691"/>
              <a:ext cx="1885969" cy="497210"/>
            </a:xfrm>
            <a:custGeom>
              <a:avLst/>
              <a:gdLst/>
              <a:ahLst/>
              <a:cxnLst/>
              <a:rect l="l" t="t" r="r" b="b"/>
              <a:pathLst>
                <a:path w="1885969" h="497210">
                  <a:moveTo>
                    <a:pt x="0" y="0"/>
                  </a:moveTo>
                  <a:lnTo>
                    <a:pt x="1885969" y="0"/>
                  </a:lnTo>
                  <a:lnTo>
                    <a:pt x="1885969" y="497211"/>
                  </a:lnTo>
                  <a:lnTo>
                    <a:pt x="0" y="4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202275" y="-171450"/>
              <a:ext cx="8572659" cy="203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000000"/>
                  </a:solidFill>
                  <a:latin typeface="Canva Sans 1 Bold"/>
                </a:rPr>
                <a:t>References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-8977916" y="7107621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0" y="0"/>
                </a:lnTo>
                <a:lnTo>
                  <a:pt x="13368800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>
            <a:off x="11477078" y="-611652"/>
            <a:ext cx="9048445" cy="7353918"/>
          </a:xfrm>
          <a:custGeom>
            <a:avLst/>
            <a:gdLst/>
            <a:ahLst/>
            <a:cxnLst/>
            <a:rect l="l" t="t" r="r" b="b"/>
            <a:pathLst>
              <a:path w="9048445" h="7353918">
                <a:moveTo>
                  <a:pt x="0" y="0"/>
                </a:moveTo>
                <a:lnTo>
                  <a:pt x="9048445" y="0"/>
                </a:lnTo>
                <a:lnTo>
                  <a:pt x="9048445" y="7353918"/>
                </a:lnTo>
                <a:lnTo>
                  <a:pt x="0" y="7353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071660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98940" y="4607638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32122" y="4257155"/>
            <a:ext cx="66880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Conclusion </a:t>
            </a:r>
          </a:p>
        </p:txBody>
      </p:sp>
      <p:sp>
        <p:nvSpPr>
          <p:cNvPr id="6" name="Freeform 6"/>
          <p:cNvSpPr/>
          <p:nvPr/>
        </p:nvSpPr>
        <p:spPr>
          <a:xfrm rot="2798386">
            <a:off x="-1690214" y="7758717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13014" y="6001406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8"/>
                </a:lnTo>
                <a:lnTo>
                  <a:pt x="0" y="372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3CF38A6C-DEEA-E3D8-56B9-8BA70F0AB6B4}"/>
              </a:ext>
            </a:extLst>
          </p:cNvPr>
          <p:cNvGrpSpPr/>
          <p:nvPr/>
        </p:nvGrpSpPr>
        <p:grpSpPr>
          <a:xfrm>
            <a:off x="16370244" y="7353300"/>
            <a:ext cx="3835511" cy="3835511"/>
            <a:chOff x="0" y="0"/>
            <a:chExt cx="6350000" cy="63500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FAB4CA6-8373-A168-61E9-AB5A79BE4A1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26463" flipH="1" flipV="1">
            <a:off x="-3736200" y="-4362426"/>
            <a:ext cx="16425903" cy="13349780"/>
          </a:xfrm>
          <a:custGeom>
            <a:avLst/>
            <a:gdLst/>
            <a:ahLst/>
            <a:cxnLst/>
            <a:rect l="l" t="t" r="r" b="b"/>
            <a:pathLst>
              <a:path w="16425903" h="13349780">
                <a:moveTo>
                  <a:pt x="16425903" y="13349779"/>
                </a:moveTo>
                <a:lnTo>
                  <a:pt x="0" y="13349779"/>
                </a:lnTo>
                <a:lnTo>
                  <a:pt x="0" y="0"/>
                </a:lnTo>
                <a:lnTo>
                  <a:pt x="16425903" y="0"/>
                </a:lnTo>
                <a:lnTo>
                  <a:pt x="16425903" y="133497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16556025" y="9158997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3344868"/>
                </a:moveTo>
                <a:lnTo>
                  <a:pt x="4443665" y="3344868"/>
                </a:lnTo>
                <a:lnTo>
                  <a:pt x="4443665" y="0"/>
                </a:lnTo>
                <a:lnTo>
                  <a:pt x="0" y="0"/>
                </a:lnTo>
                <a:lnTo>
                  <a:pt x="0" y="33448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7987" y="510186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8"/>
                </a:lnTo>
                <a:lnTo>
                  <a:pt x="0" y="10370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73538" y="4584409"/>
            <a:ext cx="9585762" cy="156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22"/>
              </a:lnSpc>
            </a:pPr>
            <a:r>
              <a:rPr lang="en-US" sz="11841">
                <a:solidFill>
                  <a:srgbClr val="000000"/>
                </a:solidFill>
                <a:latin typeface="Hammersmith One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5690946" y="6146608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978" y="510186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8"/>
                </a:lnTo>
                <a:lnTo>
                  <a:pt x="0" y="103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26978" y="2590165"/>
          <a:ext cx="7972097" cy="4314824"/>
        </p:xfrm>
        <a:graphic>
          <a:graphicData uri="http://schemas.openxmlformats.org/drawingml/2006/table">
            <a:tbl>
              <a:tblPr/>
              <a:tblGrid>
                <a:gridCol w="5267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4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240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 Bold"/>
                        </a:rPr>
                        <a:t>PRN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4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Rajwardhan Vichare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21410058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4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Vishvajeet Jagtap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21410059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4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Aditya Pachore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21410066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162360" y="653061"/>
            <a:ext cx="7388126" cy="94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16"/>
              </a:lnSpc>
            </a:pPr>
            <a:r>
              <a:rPr lang="en-US" sz="7188">
                <a:solidFill>
                  <a:srgbClr val="000000"/>
                </a:solidFill>
                <a:latin typeface="Hammersmith One"/>
              </a:rPr>
              <a:t>Presenters: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864978" y="8677910"/>
            <a:ext cx="523102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1 Bold"/>
              </a:rPr>
              <a:t>Guided By:</a:t>
            </a:r>
            <a:r>
              <a:rPr lang="en-US" sz="3399" dirty="0">
                <a:solidFill>
                  <a:srgbClr val="000000"/>
                </a:solidFill>
                <a:latin typeface="Canva Sans 1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1"/>
              </a:rPr>
              <a:t>Dr.B</a:t>
            </a:r>
            <a:r>
              <a:rPr lang="en-US" sz="3399" dirty="0">
                <a:solidFill>
                  <a:srgbClr val="000000"/>
                </a:solidFill>
                <a:latin typeface="Canva Sans 1"/>
              </a:rPr>
              <a:t>. G. Patil</a:t>
            </a:r>
          </a:p>
        </p:txBody>
      </p:sp>
      <p:sp>
        <p:nvSpPr>
          <p:cNvPr id="8" name="Freeform 8"/>
          <p:cNvSpPr/>
          <p:nvPr/>
        </p:nvSpPr>
        <p:spPr>
          <a:xfrm>
            <a:off x="9139237" y="0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4979" y="8193914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72931" y="-496097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6066167" y="8614566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4443666" y="3344868"/>
                </a:moveTo>
                <a:lnTo>
                  <a:pt x="0" y="3344868"/>
                </a:lnTo>
                <a:lnTo>
                  <a:pt x="0" y="0"/>
                </a:lnTo>
                <a:lnTo>
                  <a:pt x="4443666" y="0"/>
                </a:lnTo>
                <a:lnTo>
                  <a:pt x="4443666" y="33448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32298" y="1761851"/>
            <a:ext cx="5776850" cy="282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91"/>
              </a:lnSpc>
            </a:pPr>
            <a:r>
              <a:rPr lang="en-US" sz="11001">
                <a:solidFill>
                  <a:srgbClr val="000000"/>
                </a:solidFill>
                <a:latin typeface="Hammersmith One"/>
              </a:rPr>
              <a:t>Table of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10008" y="5867188"/>
            <a:ext cx="5162982" cy="362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Introduction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Objectives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Functioning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Components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Benefits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71927" y="5867188"/>
            <a:ext cx="4992765" cy="362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Future Enhancements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Plan of Action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Applications</a:t>
            </a:r>
          </a:p>
          <a:p>
            <a:pPr marL="885186" lvl="1" indent="-442593" algn="just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737373"/>
                </a:solidFill>
                <a:latin typeface="Poppins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 rot="-5400000" flipH="1" flipV="1">
            <a:off x="16709901" y="-835041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4443665" y="3344868"/>
                </a:moveTo>
                <a:lnTo>
                  <a:pt x="0" y="3344868"/>
                </a:lnTo>
                <a:lnTo>
                  <a:pt x="0" y="0"/>
                </a:lnTo>
                <a:lnTo>
                  <a:pt x="4443665" y="0"/>
                </a:lnTo>
                <a:lnTo>
                  <a:pt x="4443665" y="33448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32298" y="4563590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1B1984-A4C3-3012-6912-1E4B55AA777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44" b="-9244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0972800" y="6501403"/>
              <a:ext cx="7315200" cy="1330036"/>
            </a:xfrm>
            <a:custGeom>
              <a:avLst/>
              <a:gdLst/>
              <a:ahLst/>
              <a:cxnLst/>
              <a:rect l="l" t="t" r="r" b="b"/>
              <a:pathLst>
                <a:path w="7315200" h="1330036">
                  <a:moveTo>
                    <a:pt x="0" y="0"/>
                  </a:moveTo>
                  <a:lnTo>
                    <a:pt x="7315200" y="0"/>
                  </a:lnTo>
                  <a:lnTo>
                    <a:pt x="7315200" y="1330036"/>
                  </a:lnTo>
                  <a:lnTo>
                    <a:pt x="0" y="133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992075" y="6667500"/>
            <a:ext cx="7295925" cy="97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5728" dirty="0">
                <a:solidFill>
                  <a:srgbClr val="000000"/>
                </a:solidFill>
                <a:latin typeface="Canva Sans 2 Bold"/>
              </a:rPr>
              <a:t>Sustainable Sources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51796" y="-118241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8"/>
                </a:lnTo>
                <a:lnTo>
                  <a:pt x="0" y="1086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16066167" y="8614566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4443666" y="3344868"/>
                </a:moveTo>
                <a:lnTo>
                  <a:pt x="0" y="3344868"/>
                </a:lnTo>
                <a:lnTo>
                  <a:pt x="0" y="0"/>
                </a:lnTo>
                <a:lnTo>
                  <a:pt x="4443666" y="0"/>
                </a:lnTo>
                <a:lnTo>
                  <a:pt x="4443666" y="33448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919961" y="1890646"/>
            <a:ext cx="6705131" cy="67051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146643" y="6147412"/>
            <a:ext cx="3835511" cy="383551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117005" y="3505573"/>
            <a:ext cx="10913819" cy="411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 1"/>
              </a:rPr>
              <a:t>Micro-Hydroelectric Technology</a:t>
            </a:r>
          </a:p>
          <a:p>
            <a:pPr marL="712470" lvl="1" indent="-356235" algn="just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 1"/>
              </a:rPr>
              <a:t>User-Friendly Integration</a:t>
            </a:r>
          </a:p>
          <a:p>
            <a:pPr marL="712470" lvl="1" indent="-356235" algn="just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 1"/>
              </a:rPr>
              <a:t>Energy Harvesting from Taps and Pipes</a:t>
            </a:r>
          </a:p>
          <a:p>
            <a:pPr marL="712470" lvl="1" indent="-356235" algn="just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 1"/>
              </a:rPr>
              <a:t>Renewable Energy On-Demand</a:t>
            </a:r>
          </a:p>
          <a:p>
            <a:pPr marL="712470" lvl="1" indent="-356235" algn="just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 1"/>
              </a:rPr>
              <a:t>Environmental Impact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212255" y="704898"/>
            <a:ext cx="9509955" cy="1652473"/>
            <a:chOff x="0" y="0"/>
            <a:chExt cx="12679940" cy="2203298"/>
          </a:xfrm>
        </p:grpSpPr>
        <p:sp>
          <p:nvSpPr>
            <p:cNvPr id="10" name="Freeform 10"/>
            <p:cNvSpPr/>
            <p:nvPr/>
          </p:nvSpPr>
          <p:spPr>
            <a:xfrm>
              <a:off x="114568" y="0"/>
              <a:ext cx="1656834" cy="1382703"/>
            </a:xfrm>
            <a:custGeom>
              <a:avLst/>
              <a:gdLst/>
              <a:ahLst/>
              <a:cxnLst/>
              <a:rect l="l" t="t" r="r" b="b"/>
              <a:pathLst>
                <a:path w="1656834" h="1382703">
                  <a:moveTo>
                    <a:pt x="0" y="0"/>
                  </a:moveTo>
                  <a:lnTo>
                    <a:pt x="1656834" y="0"/>
                  </a:lnTo>
                  <a:lnTo>
                    <a:pt x="1656834" y="1382703"/>
                  </a:lnTo>
                  <a:lnTo>
                    <a:pt x="0" y="138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71402" y="228600"/>
              <a:ext cx="10908538" cy="1974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779"/>
                </a:lnSpc>
              </a:pPr>
              <a:r>
                <a:rPr lang="en-US" sz="10888">
                  <a:solidFill>
                    <a:srgbClr val="000000"/>
                  </a:solidFill>
                  <a:latin typeface="Hammersmith On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706088"/>
              <a:ext cx="1885969" cy="497210"/>
            </a:xfrm>
            <a:custGeom>
              <a:avLst/>
              <a:gdLst/>
              <a:ahLst/>
              <a:cxnLst/>
              <a:rect l="l" t="t" r="r" b="b"/>
              <a:pathLst>
                <a:path w="1885969" h="497210">
                  <a:moveTo>
                    <a:pt x="0" y="0"/>
                  </a:moveTo>
                  <a:lnTo>
                    <a:pt x="1885969" y="0"/>
                  </a:lnTo>
                  <a:lnTo>
                    <a:pt x="1885969" y="497210"/>
                  </a:lnTo>
                  <a:lnTo>
                    <a:pt x="0" y="497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2465" y="1184805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8"/>
                </a:lnTo>
                <a:lnTo>
                  <a:pt x="0" y="1037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87343" y="7413486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2865566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5589" y="2685089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7056" y="3704433"/>
            <a:ext cx="16007156" cy="426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1 Bold"/>
              </a:rPr>
              <a:t>1.    Design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1 Bold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1 Bold"/>
              </a:rPr>
              <a:t>2.    Develop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1 Bold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1 Bold"/>
              </a:rPr>
              <a:t>3.    Implement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1 Bold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1 Bold"/>
              </a:rPr>
              <a:t>4.    Sustainable Energy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383360" y="2098008"/>
            <a:ext cx="5054163" cy="3792812"/>
            <a:chOff x="0" y="0"/>
            <a:chExt cx="6738884" cy="50570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38884" cy="5057083"/>
            </a:xfrm>
            <a:custGeom>
              <a:avLst/>
              <a:gdLst/>
              <a:ahLst/>
              <a:cxnLst/>
              <a:rect l="l" t="t" r="r" b="b"/>
              <a:pathLst>
                <a:path w="6738884" h="5057083">
                  <a:moveTo>
                    <a:pt x="0" y="0"/>
                  </a:moveTo>
                  <a:lnTo>
                    <a:pt x="6738884" y="0"/>
                  </a:lnTo>
                  <a:lnTo>
                    <a:pt x="6738884" y="5057083"/>
                  </a:lnTo>
                  <a:lnTo>
                    <a:pt x="0" y="505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9508853">
              <a:off x="1290946" y="1008508"/>
              <a:ext cx="2755020" cy="3671239"/>
            </a:xfrm>
            <a:custGeom>
              <a:avLst/>
              <a:gdLst/>
              <a:ahLst/>
              <a:cxnLst/>
              <a:rect l="l" t="t" r="r" b="b"/>
              <a:pathLst>
                <a:path w="2755020" h="3671239">
                  <a:moveTo>
                    <a:pt x="0" y="0"/>
                  </a:moveTo>
                  <a:lnTo>
                    <a:pt x="2755020" y="0"/>
                  </a:lnTo>
                  <a:lnTo>
                    <a:pt x="2755020" y="3671240"/>
                  </a:lnTo>
                  <a:lnTo>
                    <a:pt x="0" y="3671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13437523" y="1028700"/>
            <a:ext cx="3812307" cy="6795852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8383360" y="5843195"/>
            <a:ext cx="4730800" cy="4216015"/>
          </a:xfrm>
          <a:custGeom>
            <a:avLst/>
            <a:gdLst/>
            <a:ahLst/>
            <a:cxnLst/>
            <a:rect l="l" t="t" r="r" b="b"/>
            <a:pathLst>
              <a:path w="4730800" h="4216015">
                <a:moveTo>
                  <a:pt x="0" y="0"/>
                </a:moveTo>
                <a:lnTo>
                  <a:pt x="4730801" y="0"/>
                </a:lnTo>
                <a:lnTo>
                  <a:pt x="4730801" y="4216015"/>
                </a:lnTo>
                <a:lnTo>
                  <a:pt x="0" y="42160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4789" r="-13123" b="-306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83146" y="1257300"/>
            <a:ext cx="9221455" cy="142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84"/>
              </a:lnSpc>
            </a:pPr>
            <a:r>
              <a:rPr lang="en-US" sz="10893">
                <a:solidFill>
                  <a:srgbClr val="000000"/>
                </a:solidFill>
                <a:latin typeface="Hammersmith One"/>
              </a:rPr>
              <a:t>Objectives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2465" y="1184805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5" y="0"/>
                </a:lnTo>
                <a:lnTo>
                  <a:pt x="1242625" y="1037028"/>
                </a:lnTo>
                <a:lnTo>
                  <a:pt x="0" y="103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87343" y="7413486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2865566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5589" y="2685089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7" y="0"/>
                </a:lnTo>
                <a:lnTo>
                  <a:pt x="1414477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2408" y="1703319"/>
            <a:ext cx="15443184" cy="8583681"/>
          </a:xfrm>
          <a:custGeom>
            <a:avLst/>
            <a:gdLst/>
            <a:ahLst/>
            <a:cxnLst/>
            <a:rect l="l" t="t" r="r" b="b"/>
            <a:pathLst>
              <a:path w="15443184" h="8583681">
                <a:moveTo>
                  <a:pt x="0" y="0"/>
                </a:moveTo>
                <a:lnTo>
                  <a:pt x="15443184" y="0"/>
                </a:lnTo>
                <a:lnTo>
                  <a:pt x="15443184" y="8583681"/>
                </a:lnTo>
                <a:lnTo>
                  <a:pt x="0" y="8583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83146" y="1257300"/>
            <a:ext cx="9221455" cy="142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84"/>
              </a:lnSpc>
            </a:pPr>
            <a:r>
              <a:rPr lang="en-US" sz="10893">
                <a:solidFill>
                  <a:srgbClr val="000000"/>
                </a:solidFill>
                <a:latin typeface="Hammersmith One"/>
              </a:rPr>
              <a:t>Functioning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2-18 at 12.17.13_e393f36d">
            <a:hlinkClick r:id="" action="ppaction://media"/>
            <a:extLst>
              <a:ext uri="{FF2B5EF4-FFF2-40B4-BE49-F238E27FC236}">
                <a16:creationId xmlns:a16="http://schemas.microsoft.com/office/drawing/2014/main" id="{B1CBA8AF-5EB7-35B5-C07F-6C99E4860A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4600" y="205977"/>
            <a:ext cx="5486400" cy="9875045"/>
          </a:xfrm>
          <a:prstGeom prst="rect">
            <a:avLst/>
          </a:prstGeom>
        </p:spPr>
      </p:pic>
      <p:pic>
        <p:nvPicPr>
          <p:cNvPr id="3" name="video_2023-12-18_13-12-31">
            <a:hlinkClick r:id="" action="ppaction://media"/>
            <a:extLst>
              <a:ext uri="{FF2B5EF4-FFF2-40B4-BE49-F238E27FC236}">
                <a16:creationId xmlns:a16="http://schemas.microsoft.com/office/drawing/2014/main" id="{73C2C364-5B30-1057-B4B1-C326417FE5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6600" y="170335"/>
            <a:ext cx="5486400" cy="9875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6619580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071660" y="-1672434"/>
            <a:ext cx="4443665" cy="3344868"/>
          </a:xfrm>
          <a:custGeom>
            <a:avLst/>
            <a:gdLst/>
            <a:ahLst/>
            <a:cxnLst/>
            <a:rect l="l" t="t" r="r" b="b"/>
            <a:pathLst>
              <a:path w="4443665" h="3344868">
                <a:moveTo>
                  <a:pt x="0" y="0"/>
                </a:moveTo>
                <a:lnTo>
                  <a:pt x="4443665" y="0"/>
                </a:lnTo>
                <a:lnTo>
                  <a:pt x="4443665" y="3344868"/>
                </a:lnTo>
                <a:lnTo>
                  <a:pt x="0" y="3344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22606" y="819493"/>
            <a:ext cx="1242625" cy="1037027"/>
          </a:xfrm>
          <a:custGeom>
            <a:avLst/>
            <a:gdLst/>
            <a:ahLst/>
            <a:cxnLst/>
            <a:rect l="l" t="t" r="r" b="b"/>
            <a:pathLst>
              <a:path w="1242625" h="1037027">
                <a:moveTo>
                  <a:pt x="0" y="0"/>
                </a:moveTo>
                <a:lnTo>
                  <a:pt x="1242626" y="0"/>
                </a:lnTo>
                <a:lnTo>
                  <a:pt x="1242626" y="1037027"/>
                </a:lnTo>
                <a:lnTo>
                  <a:pt x="0" y="1037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2383" y="6040250"/>
            <a:ext cx="6021926" cy="3883172"/>
          </a:xfrm>
          <a:custGeom>
            <a:avLst/>
            <a:gdLst/>
            <a:ahLst/>
            <a:cxnLst/>
            <a:rect l="l" t="t" r="r" b="b"/>
            <a:pathLst>
              <a:path w="6021926" h="3883172">
                <a:moveTo>
                  <a:pt x="0" y="0"/>
                </a:moveTo>
                <a:lnTo>
                  <a:pt x="6021926" y="0"/>
                </a:lnTo>
                <a:lnTo>
                  <a:pt x="6021926" y="3883172"/>
                </a:lnTo>
                <a:lnTo>
                  <a:pt x="0" y="3883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211" r="-1004" b="-2211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2712727" y="3664743"/>
            <a:ext cx="0" cy="3982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7035309" y="6762018"/>
            <a:ext cx="51308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736680" y="2221833"/>
            <a:ext cx="1414477" cy="372908"/>
          </a:xfrm>
          <a:custGeom>
            <a:avLst/>
            <a:gdLst/>
            <a:ahLst/>
            <a:cxnLst/>
            <a:rect l="l" t="t" r="r" b="b"/>
            <a:pathLst>
              <a:path w="1414477" h="372908">
                <a:moveTo>
                  <a:pt x="0" y="0"/>
                </a:moveTo>
                <a:lnTo>
                  <a:pt x="1414478" y="0"/>
                </a:lnTo>
                <a:lnTo>
                  <a:pt x="1414478" y="372907"/>
                </a:lnTo>
                <a:lnTo>
                  <a:pt x="0" y="372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07934" y="1811032"/>
            <a:ext cx="4402319" cy="4891466"/>
          </a:xfrm>
          <a:custGeom>
            <a:avLst/>
            <a:gdLst/>
            <a:ahLst/>
            <a:cxnLst/>
            <a:rect l="l" t="t" r="r" b="b"/>
            <a:pathLst>
              <a:path w="4402319" h="4891466">
                <a:moveTo>
                  <a:pt x="0" y="0"/>
                </a:moveTo>
                <a:lnTo>
                  <a:pt x="4402319" y="0"/>
                </a:lnTo>
                <a:lnTo>
                  <a:pt x="4402319" y="4891466"/>
                </a:lnTo>
                <a:lnTo>
                  <a:pt x="0" y="48914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1" b="-31"/>
            </a:stretch>
          </a:blipFill>
        </p:spPr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13255652" y="1338006"/>
            <a:ext cx="4629150" cy="8229600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7730360" y="6872349"/>
            <a:ext cx="4042886" cy="2695257"/>
          </a:xfrm>
          <a:custGeom>
            <a:avLst/>
            <a:gdLst/>
            <a:ahLst/>
            <a:cxnLst/>
            <a:rect l="l" t="t" r="r" b="b"/>
            <a:pathLst>
              <a:path w="4042886" h="2695257">
                <a:moveTo>
                  <a:pt x="0" y="0"/>
                </a:moveTo>
                <a:lnTo>
                  <a:pt x="4042885" y="0"/>
                </a:lnTo>
                <a:lnTo>
                  <a:pt x="4042885" y="2695257"/>
                </a:lnTo>
                <a:lnTo>
                  <a:pt x="0" y="26952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440168" y="794792"/>
            <a:ext cx="8199424" cy="1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79"/>
              </a:lnSpc>
            </a:pPr>
            <a:r>
              <a:rPr lang="en-US" sz="10888">
                <a:solidFill>
                  <a:srgbClr val="000000"/>
                </a:solidFill>
                <a:latin typeface="Hammersmith One"/>
              </a:rPr>
              <a:t>Components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0549" y="2699515"/>
            <a:ext cx="6485485" cy="338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67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1"/>
              </a:rPr>
              <a:t> Impulse Turbine </a:t>
            </a:r>
          </a:p>
          <a:p>
            <a:pPr marL="734059" lvl="1" indent="-367030">
              <a:lnSpc>
                <a:spcPts val="67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1"/>
              </a:rPr>
              <a:t> LM7812 IC</a:t>
            </a:r>
          </a:p>
          <a:p>
            <a:pPr marL="734059" lvl="1" indent="-367030">
              <a:lnSpc>
                <a:spcPts val="679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1"/>
              </a:rPr>
              <a:t> Tools for fabrication and assembly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169</Words>
  <Application>Microsoft Office PowerPoint</Application>
  <PresentationFormat>Custom</PresentationFormat>
  <Paragraphs>74</Paragraphs>
  <Slides>17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Poppins</vt:lpstr>
      <vt:lpstr>Canva Sans 2 Bold</vt:lpstr>
      <vt:lpstr>Canva Sans 1</vt:lpstr>
      <vt:lpstr>Arial</vt:lpstr>
      <vt:lpstr>Hammersmith One</vt:lpstr>
      <vt:lpstr>Poppins Bold</vt:lpstr>
      <vt:lpstr>Canva Sans 1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Grey minimalist business project presentation </dc:title>
  <cp:lastModifiedBy>Aditya Pachore</cp:lastModifiedBy>
  <cp:revision>5</cp:revision>
  <dcterms:created xsi:type="dcterms:W3CDTF">2006-08-16T00:00:00Z</dcterms:created>
  <dcterms:modified xsi:type="dcterms:W3CDTF">2024-02-18T05:22:10Z</dcterms:modified>
  <dc:identifier>DAF3SLbqB90</dc:identifier>
</cp:coreProperties>
</file>